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60" r:id="rId4"/>
    <p:sldId id="281" r:id="rId5"/>
    <p:sldId id="262" r:id="rId6"/>
    <p:sldId id="264" r:id="rId7"/>
    <p:sldId id="266" r:id="rId8"/>
    <p:sldId id="268" r:id="rId9"/>
    <p:sldId id="287" r:id="rId10"/>
    <p:sldId id="285" r:id="rId11"/>
    <p:sldId id="286" r:id="rId12"/>
    <p:sldId id="284" r:id="rId13"/>
    <p:sldId id="290" r:id="rId14"/>
    <p:sldId id="289" r:id="rId15"/>
    <p:sldId id="283" r:id="rId16"/>
    <p:sldId id="274" r:id="rId17"/>
    <p:sldId id="270" r:id="rId18"/>
    <p:sldId id="276" r:id="rId19"/>
    <p:sldId id="305" r:id="rId20"/>
    <p:sldId id="307" r:id="rId21"/>
    <p:sldId id="277" r:id="rId22"/>
    <p:sldId id="309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1332" autoAdjust="0"/>
  </p:normalViewPr>
  <p:slideViewPr>
    <p:cSldViewPr snapToGrid="0" snapToObjects="1">
      <p:cViewPr>
        <p:scale>
          <a:sx n="90" d="100"/>
          <a:sy n="90" d="100"/>
        </p:scale>
        <p:origin x="45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1FF5-1B75-5542-ACD1-5AFA833DC4BB}" type="datetimeFigureOut">
              <a:rPr lang="nl-NL" smtClean="0"/>
              <a:t>24-09-17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82B05-C3D5-1F48-BEAB-FEE303A0DE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798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http://</a:t>
            </a:r>
            <a:r>
              <a:rPr lang="nl-NL" dirty="0" err="1" smtClean="0"/>
              <a:t>www.whosampled.com</a:t>
            </a:r>
            <a:r>
              <a:rPr lang="nl-NL" dirty="0" smtClean="0"/>
              <a:t>/sample/100/</a:t>
            </a:r>
            <a:r>
              <a:rPr lang="nl-NL" dirty="0" err="1" smtClean="0"/>
              <a:t>Sugarhill</a:t>
            </a:r>
            <a:r>
              <a:rPr lang="nl-NL" dirty="0" smtClean="0"/>
              <a:t>-Gang-</a:t>
            </a:r>
            <a:r>
              <a:rPr lang="nl-NL" dirty="0" err="1" smtClean="0"/>
              <a:t>Rapper's</a:t>
            </a:r>
            <a:r>
              <a:rPr lang="nl-NL" dirty="0" smtClean="0"/>
              <a:t>-Delight-Chic-</a:t>
            </a:r>
            <a:r>
              <a:rPr lang="nl-NL" dirty="0" err="1" smtClean="0"/>
              <a:t>Good</a:t>
            </a:r>
            <a:r>
              <a:rPr lang="nl-NL" dirty="0" smtClean="0"/>
              <a:t>-Times/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82B05-C3D5-1F48-BEAB-FEE303A0DEA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5761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xX7s_px1ED4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g"/><Relationship Id="rId5" Type="http://schemas.openxmlformats.org/officeDocument/2006/relationships/image" Target="../media/image54.jpeg"/><Relationship Id="rId6" Type="http://schemas.openxmlformats.org/officeDocument/2006/relationships/image" Target="../media/image55.jpg"/><Relationship Id="rId7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t79aI-I6ucA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Mrd14PxaUco" TargetMode="External"/><Relationship Id="rId3" Type="http://schemas.openxmlformats.org/officeDocument/2006/relationships/hyperlink" Target="https://www.youtube.com/watch?v=6vwNcNOTVzY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QYHxGBH6o4M" TargetMode="External"/><Relationship Id="rId3" Type="http://schemas.openxmlformats.org/officeDocument/2006/relationships/hyperlink" Target="https://www.youtube.com/watch?v=NyEE0qpfei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a01QQZyl-_I" TargetMode="External"/><Relationship Id="rId3" Type="http://schemas.openxmlformats.org/officeDocument/2006/relationships/hyperlink" Target="https://www.youtube.com/watch?v=rog8ou-Zep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vZYbEL06lEU" TargetMode="External"/><Relationship Id="rId3" Type="http://schemas.openxmlformats.org/officeDocument/2006/relationships/hyperlink" Target="https://www.youtube.com/watch?v=hgHtIPv4L4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y5_WeQWfeY" TargetMode="External"/><Relationship Id="rId4" Type="http://schemas.openxmlformats.org/officeDocument/2006/relationships/hyperlink" Target="https://www.youtube.com/watch?v=kl1hgXfX5-U" TargetMode="External"/><Relationship Id="rId5" Type="http://schemas.openxmlformats.org/officeDocument/2006/relationships/hyperlink" Target="http://www.youtube.com/watch?v=Yeau6MzKpUI" TargetMode="External"/><Relationship Id="rId6" Type="http://schemas.openxmlformats.org/officeDocument/2006/relationships/hyperlink" Target="http://www.youtube.com/watch?v=kT3kCVFFLNg" TargetMode="External"/><Relationship Id="rId7" Type="http://schemas.openxmlformats.org/officeDocument/2006/relationships/hyperlink" Target="http://www.youtube.com/watch?v=14S_s2epMaA" TargetMode="External"/><Relationship Id="rId8" Type="http://schemas.openxmlformats.org/officeDocument/2006/relationships/hyperlink" Target="https://www.youtube.com/watch?v=t4LWIP7SAjY" TargetMode="External"/><Relationship Id="rId9" Type="http://schemas.openxmlformats.org/officeDocument/2006/relationships/hyperlink" Target="https://www.youtube.com/watch?v=rKTUAESacQM" TargetMode="External"/><Relationship Id="rId10" Type="http://schemas.openxmlformats.org/officeDocument/2006/relationships/hyperlink" Target="http://www.whosampled.com/sample/100/Sugarhill-Gang-Rapper's-Delight-Chic-Good-Time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g"/><Relationship Id="rId10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Herhaling Massacultuur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POPMUZIEK</a:t>
            </a:r>
            <a:endParaRPr lang="nl-NL" dirty="0"/>
          </a:p>
        </p:txBody>
      </p:sp>
      <p:pic>
        <p:nvPicPr>
          <p:cNvPr id="4" name="Afbeelding 3" descr="data.940xC480x269+0+186.940x527.jp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4122"/>
            <a:ext cx="9144000" cy="512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Schermafbeelding 2016-10-10 om 20.48.01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40" r="-53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6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Tijdsbeeld belangrijk!</a:t>
            </a:r>
            <a:endParaRPr lang="nl-NL" dirty="0"/>
          </a:p>
        </p:txBody>
      </p:sp>
      <p:pic>
        <p:nvPicPr>
          <p:cNvPr id="6" name="Tijdelijke aanduiding voor inhoud 5" descr="f9c5b8b63e373fdd387bdd74a6ecbf5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898" y="1288145"/>
            <a:ext cx="2765251" cy="2303539"/>
          </a:xfrm>
        </p:spPr>
      </p:pic>
      <p:pic>
        <p:nvPicPr>
          <p:cNvPr id="7" name="Afbeelding 6" descr="CWAVQRWXIAAr2I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375" y="1288145"/>
            <a:ext cx="1975810" cy="2795293"/>
          </a:xfrm>
          <a:prstGeom prst="rect">
            <a:avLst/>
          </a:prstGeom>
        </p:spPr>
      </p:pic>
      <p:pic>
        <p:nvPicPr>
          <p:cNvPr id="9" name="Afbeelding 8" descr="BeSqhtTIEAAvUPF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98" y="3927256"/>
            <a:ext cx="3094553" cy="2899178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-2657934" y="42800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9079316" y="22105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-2187504" y="39272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4" name="Afbeelding 13" descr="B7-krOGIYAE1wla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375" y="4408523"/>
            <a:ext cx="1975809" cy="2016344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301" y="4649335"/>
            <a:ext cx="2375676" cy="20955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199" y="2697466"/>
            <a:ext cx="1831176" cy="1676296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457" y="4649335"/>
            <a:ext cx="1408918" cy="1628725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10325958" y="40448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154" y="1417638"/>
            <a:ext cx="1177750" cy="110360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149" y="1379479"/>
            <a:ext cx="1844480" cy="228353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301" y="3692399"/>
            <a:ext cx="1673215" cy="78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0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6000" b="1" dirty="0" smtClean="0"/>
              <a:t>Jongerencultuur en subcultuur</a:t>
            </a:r>
            <a:endParaRPr lang="nl-NL" sz="60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600" dirty="0">
                <a:hlinkClick r:id="rId2"/>
              </a:rPr>
              <a:t>https://www.youtube.com/watch?v=</a:t>
            </a:r>
            <a:r>
              <a:rPr lang="pl-PL" sz="1600" dirty="0" smtClean="0">
                <a:hlinkClick r:id="rId2"/>
              </a:rPr>
              <a:t>xX7s_px1ED4</a:t>
            </a:r>
            <a:endParaRPr lang="pl-PL" sz="1600" dirty="0" smtClean="0"/>
          </a:p>
          <a:p>
            <a:endParaRPr lang="pl-PL" sz="1600" dirty="0" smtClean="0"/>
          </a:p>
          <a:p>
            <a:endParaRPr lang="nl-NL" sz="1600" dirty="0"/>
          </a:p>
        </p:txBody>
      </p:sp>
      <p:pic>
        <p:nvPicPr>
          <p:cNvPr id="4" name="Afbeelding 3" descr="4e98466f80f2f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13" y="2222786"/>
            <a:ext cx="4154594" cy="2440850"/>
          </a:xfrm>
          <a:prstGeom prst="rect">
            <a:avLst/>
          </a:prstGeom>
        </p:spPr>
      </p:pic>
      <p:pic>
        <p:nvPicPr>
          <p:cNvPr id="7" name="Afbeelding 6" descr="kas_8051-1609-1-30_90_(1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407" y="2222786"/>
            <a:ext cx="3386907" cy="2555150"/>
          </a:xfrm>
          <a:prstGeom prst="rect">
            <a:avLst/>
          </a:prstGeom>
        </p:spPr>
      </p:pic>
      <p:pic>
        <p:nvPicPr>
          <p:cNvPr id="8" name="Afbeelding 7" descr="-Rock-n-Roll-rock-33510432-500-30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192" y="4901424"/>
            <a:ext cx="2346085" cy="1672826"/>
          </a:xfrm>
          <a:prstGeom prst="rect">
            <a:avLst/>
          </a:prstGeom>
        </p:spPr>
      </p:pic>
      <p:pic>
        <p:nvPicPr>
          <p:cNvPr id="9" name="Afbeelding 8" descr="12059275-limassol-cyprus--march-6-unidentified-participants-in-hippie-costumes-in-cyprus-carnival-parade-on-m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37" y="5069383"/>
            <a:ext cx="3051675" cy="16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7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z="2400" dirty="0" smtClean="0"/>
          </a:p>
          <a:p>
            <a:r>
              <a:rPr lang="nl-NL" sz="2400" dirty="0" smtClean="0"/>
              <a:t>Opkomst jongerencultuur eind jaren 50</a:t>
            </a:r>
          </a:p>
          <a:p>
            <a:endParaRPr lang="nl-NL" sz="2400" dirty="0" smtClean="0"/>
          </a:p>
          <a:p>
            <a:r>
              <a:rPr lang="nl-NL" sz="2400" u="sng" dirty="0" smtClean="0"/>
              <a:t>Wederopbouw </a:t>
            </a:r>
            <a:r>
              <a:rPr lang="nl-NL" sz="2400" dirty="0" smtClean="0"/>
              <a:t>– weinig afleiding voor jongeren</a:t>
            </a:r>
          </a:p>
          <a:p>
            <a:r>
              <a:rPr lang="nl-NL" sz="2400" dirty="0" smtClean="0"/>
              <a:t>Opkomst </a:t>
            </a:r>
            <a:r>
              <a:rPr lang="nl-NL" sz="2400" u="sng" dirty="0" smtClean="0"/>
              <a:t>consumptiemaatschappij</a:t>
            </a:r>
          </a:p>
          <a:p>
            <a:r>
              <a:rPr lang="nl-NL" sz="2400" dirty="0" smtClean="0"/>
              <a:t>Oude instituten: kerk, staat, ouders, school </a:t>
            </a:r>
            <a:r>
              <a:rPr lang="nl-NL" sz="2400" b="1" u="sng" dirty="0" smtClean="0"/>
              <a:t>verliezen</a:t>
            </a:r>
            <a:r>
              <a:rPr lang="nl-NL" sz="2400" dirty="0" smtClean="0"/>
              <a:t> gezag</a:t>
            </a:r>
          </a:p>
          <a:p>
            <a:r>
              <a:rPr lang="nl-NL" sz="2400" dirty="0" smtClean="0"/>
              <a:t>Meer </a:t>
            </a:r>
            <a:r>
              <a:rPr lang="nl-NL" sz="2400" u="sng" dirty="0" smtClean="0"/>
              <a:t>vrije tijd en gel</a:t>
            </a:r>
            <a:r>
              <a:rPr lang="nl-NL" sz="2400" dirty="0" smtClean="0"/>
              <a:t>d te besteden</a:t>
            </a:r>
          </a:p>
          <a:p>
            <a:r>
              <a:rPr lang="nl-NL" sz="2400" u="sng" dirty="0" smtClean="0"/>
              <a:t>Normen en waarden </a:t>
            </a:r>
            <a:r>
              <a:rPr lang="nl-NL" sz="2400" dirty="0" smtClean="0"/>
              <a:t>veranderen </a:t>
            </a:r>
          </a:p>
          <a:p>
            <a:r>
              <a:rPr lang="nl-NL" sz="2400" dirty="0" smtClean="0"/>
              <a:t>Meer </a:t>
            </a:r>
            <a:r>
              <a:rPr lang="nl-NL" sz="2400" u="sng" dirty="0" smtClean="0"/>
              <a:t>onderwijs</a:t>
            </a:r>
            <a:r>
              <a:rPr lang="nl-NL" sz="2400" dirty="0" smtClean="0"/>
              <a:t> zorgt voor kritischer blik op samenleving</a:t>
            </a:r>
          </a:p>
          <a:p>
            <a:endParaRPr lang="nl-NL" sz="2400" dirty="0" smtClean="0"/>
          </a:p>
          <a:p>
            <a:endParaRPr lang="nl-NL" sz="2400" dirty="0" smtClean="0"/>
          </a:p>
          <a:p>
            <a:endParaRPr lang="nl-NL" sz="2400" dirty="0" smtClean="0"/>
          </a:p>
          <a:p>
            <a:endParaRPr lang="nl-NL" sz="2400" dirty="0"/>
          </a:p>
        </p:txBody>
      </p:sp>
      <p:pic>
        <p:nvPicPr>
          <p:cNvPr id="4" name="Afbeelding 3" descr="Schermafbeelding 2016-10-18 om 16.06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432800" cy="160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3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 descr="Schermafbeelding 2016-10-16 om 11.05.3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7" r="-7477"/>
          <a:stretch>
            <a:fillRect/>
          </a:stretch>
        </p:blipFill>
        <p:spPr>
          <a:xfrm>
            <a:off x="1045239" y="2260653"/>
            <a:ext cx="7069694" cy="3210117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4623"/>
            <a:ext cx="2530649" cy="16860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49" y="488736"/>
            <a:ext cx="1805892" cy="185780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41" y="451930"/>
            <a:ext cx="2252556" cy="189461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6297" y="381687"/>
            <a:ext cx="1805277" cy="207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Free </a:t>
            </a:r>
            <a:r>
              <a:rPr lang="nl-NL" dirty="0" err="1" smtClean="0"/>
              <a:t>your</a:t>
            </a:r>
            <a:r>
              <a:rPr lang="nl-NL" dirty="0" smtClean="0"/>
              <a:t> mind </a:t>
            </a:r>
            <a:r>
              <a:rPr lang="nl-NL" dirty="0" err="1" smtClean="0"/>
              <a:t>and</a:t>
            </a:r>
            <a:r>
              <a:rPr lang="nl-NL" dirty="0" smtClean="0"/>
              <a:t> the rest </a:t>
            </a:r>
            <a:r>
              <a:rPr lang="nl-NL" dirty="0" err="1" smtClean="0"/>
              <a:t>will</a:t>
            </a:r>
            <a:r>
              <a:rPr lang="nl-NL" dirty="0" smtClean="0"/>
              <a:t> follow....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nl-NL" b="1" dirty="0" smtClean="0"/>
              <a:t>Inspiratiebronnen</a:t>
            </a:r>
            <a:r>
              <a:rPr lang="nl-NL" dirty="0" smtClean="0"/>
              <a:t> eind jaren ‘60</a:t>
            </a:r>
          </a:p>
          <a:p>
            <a:endParaRPr lang="nl-NL" dirty="0"/>
          </a:p>
          <a:p>
            <a:pPr lvl="6"/>
            <a:r>
              <a:rPr lang="nl-NL" dirty="0" smtClean="0"/>
              <a:t>Drugs</a:t>
            </a:r>
          </a:p>
          <a:p>
            <a:pPr lvl="6"/>
            <a:r>
              <a:rPr lang="nl-NL" dirty="0" smtClean="0"/>
              <a:t>Oosterse mystiek</a:t>
            </a:r>
          </a:p>
          <a:p>
            <a:pPr lvl="6"/>
            <a:r>
              <a:rPr lang="nl-NL" dirty="0" smtClean="0"/>
              <a:t>Politieke stellingname</a:t>
            </a:r>
          </a:p>
          <a:p>
            <a:pPr lvl="6"/>
            <a:r>
              <a:rPr lang="nl-NL" dirty="0" smtClean="0"/>
              <a:t>Sound en (aparte) instrumenten (experimenteren)</a:t>
            </a:r>
          </a:p>
          <a:p>
            <a:pPr lvl="6"/>
            <a:r>
              <a:rPr lang="nl-NL" dirty="0">
                <a:hlinkClick r:id="rId2"/>
              </a:rPr>
              <a:t>https://www.youtube.com/watch?v=t79aI-</a:t>
            </a:r>
            <a:r>
              <a:rPr lang="nl-NL" dirty="0" smtClean="0">
                <a:hlinkClick r:id="rId2"/>
              </a:rPr>
              <a:t>I6ucA</a:t>
            </a:r>
            <a:endParaRPr lang="nl-NL" dirty="0" smtClean="0"/>
          </a:p>
          <a:p>
            <a:pPr lvl="6"/>
            <a:endParaRPr lang="nl-NL" dirty="0"/>
          </a:p>
        </p:txBody>
      </p:sp>
      <p:pic>
        <p:nvPicPr>
          <p:cNvPr id="4" name="Afbeelding 3" descr="784864bf3d679a94312aee70a73f6555aGlwcGllcy5qcGc=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26835"/>
            <a:ext cx="2358008" cy="2401056"/>
          </a:xfrm>
          <a:prstGeom prst="rect">
            <a:avLst/>
          </a:prstGeom>
        </p:spPr>
      </p:pic>
      <p:pic>
        <p:nvPicPr>
          <p:cNvPr id="5" name="Afbeelding 4" descr="bhagw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584" y="4914776"/>
            <a:ext cx="3158728" cy="1448048"/>
          </a:xfrm>
          <a:prstGeom prst="rect">
            <a:avLst/>
          </a:prstGeom>
        </p:spPr>
      </p:pic>
      <p:pic>
        <p:nvPicPr>
          <p:cNvPr id="6" name="Afbeelding 5" descr="vietnam-war-protest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573" y="908720"/>
            <a:ext cx="2302227" cy="2304256"/>
          </a:xfrm>
          <a:prstGeom prst="rect">
            <a:avLst/>
          </a:prstGeom>
        </p:spPr>
      </p:pic>
      <p:pic>
        <p:nvPicPr>
          <p:cNvPr id="7" name="Afbeelding 6" descr="Klassiekesynthesizer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437" y="4423916"/>
            <a:ext cx="1714624" cy="1214884"/>
          </a:xfrm>
          <a:prstGeom prst="rect">
            <a:avLst/>
          </a:prstGeom>
        </p:spPr>
      </p:pic>
      <p:pic>
        <p:nvPicPr>
          <p:cNvPr id="8" name="Afbeelding 7" descr="df91994570e7bd19e30562f17edb4c0c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708" y="4627890"/>
            <a:ext cx="1626500" cy="2026133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-1787637" y="41153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058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800" b="1" dirty="0" err="1" smtClean="0"/>
              <a:t>Shockeren</a:t>
            </a:r>
            <a:endParaRPr lang="nl-NL" sz="4800" b="1" dirty="0"/>
          </a:p>
        </p:txBody>
      </p:sp>
      <p:pic>
        <p:nvPicPr>
          <p:cNvPr id="4" name="Tijdelijke aanduiding voor inhoud 3" descr="gaga-meat-576x50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920" r="-28920"/>
          <a:stretch>
            <a:fillRect/>
          </a:stretch>
        </p:blipFill>
        <p:spPr>
          <a:xfrm>
            <a:off x="-901700" y="1854200"/>
            <a:ext cx="8229600" cy="4525963"/>
          </a:xfrm>
        </p:spPr>
      </p:pic>
      <p:pic>
        <p:nvPicPr>
          <p:cNvPr id="5" name="Afbeelding 4" descr="Madonna, Britney Spears, Christina Aguilera kis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684" y="866588"/>
            <a:ext cx="2694432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Merchandise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6" name="Content Placeholder 3" descr="VN64070lg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1752600"/>
            <a:ext cx="3505200" cy="4149725"/>
          </a:xfrm>
        </p:spPr>
      </p:pic>
      <p:pic>
        <p:nvPicPr>
          <p:cNvPr id="21507" name="Picture 4" descr="FU9990l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609600"/>
            <a:ext cx="26162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spicedoll17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3886200"/>
            <a:ext cx="21971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51KPY+qfxgL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750" y="609600"/>
            <a:ext cx="22542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41dUInVtbDL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4038600"/>
            <a:ext cx="1651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the-most-bizarre-kiss-merchandise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5597525"/>
            <a:ext cx="2540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5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l-NL" sz="8000" b="1" dirty="0" smtClean="0"/>
              <a:t>NU -HERGEBRUIK</a:t>
            </a:r>
            <a:endParaRPr lang="nl-NL" sz="80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3200" dirty="0">
                <a:latin typeface="Tahoma" charset="0"/>
                <a:ea typeface="ＭＳ Ｐゴシック" charset="0"/>
                <a:cs typeface="ＭＳ Ｐゴシック" charset="0"/>
              </a:rPr>
              <a:t>Plakken, knippen, citeren en lenen zijn </a:t>
            </a:r>
            <a:r>
              <a:rPr lang="nl-NL" sz="3200" dirty="0" err="1">
                <a:latin typeface="Tahoma" charset="0"/>
                <a:ea typeface="ＭＳ Ｐゴシック" charset="0"/>
                <a:cs typeface="ＭＳ Ｐゴシック" charset="0"/>
              </a:rPr>
              <a:t>post-moderne</a:t>
            </a:r>
            <a:r>
              <a:rPr lang="nl-NL" sz="3200" dirty="0">
                <a:latin typeface="Tahoma" charset="0"/>
                <a:ea typeface="ＭＳ Ｐゴシック" charset="0"/>
                <a:cs typeface="ＭＳ Ｐゴシック" charset="0"/>
              </a:rPr>
              <a:t> begrippen. Gereedschap van </a:t>
            </a:r>
            <a:r>
              <a:rPr lang="nl-NL" sz="3200" u="sng" dirty="0">
                <a:latin typeface="Tahoma" charset="0"/>
                <a:ea typeface="ＭＳ Ｐゴシック" charset="0"/>
                <a:cs typeface="ＭＳ Ｐゴシック" charset="0"/>
              </a:rPr>
              <a:t>postmoderne</a:t>
            </a:r>
            <a:r>
              <a:rPr lang="nl-NL" sz="3200" dirty="0">
                <a:latin typeface="Tahoma" charset="0"/>
                <a:ea typeface="ＭＳ Ｐゴシック" charset="0"/>
                <a:cs typeface="ＭＳ Ｐゴシック" charset="0"/>
              </a:rPr>
              <a:t> popartiest: </a:t>
            </a:r>
            <a:r>
              <a:rPr lang="nl-NL" sz="3200" u="sng" dirty="0" smtClean="0">
                <a:latin typeface="Tahoma" charset="0"/>
                <a:ea typeface="ＭＳ Ｐゴシック" charset="0"/>
                <a:cs typeface="ＭＳ Ｐゴシック" charset="0"/>
              </a:rPr>
              <a:t>sampler</a:t>
            </a:r>
          </a:p>
          <a:p>
            <a:endParaRPr lang="nl-NL" u="sng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nl-NL" sz="2400" u="sng" dirty="0">
                <a:latin typeface="Tahoma" charset="0"/>
                <a:ea typeface="ＭＳ Ｐゴシック" charset="0"/>
                <a:cs typeface="ＭＳ Ｐゴシック" charset="0"/>
              </a:rPr>
              <a:t>Origineel </a:t>
            </a:r>
            <a:r>
              <a:rPr lang="nl-NL" sz="2400" u="sng" dirty="0" smtClean="0">
                <a:latin typeface="Tahoma" charset="0"/>
                <a:ea typeface="ＭＳ Ｐゴシック" charset="0"/>
                <a:cs typeface="ＭＳ Ｐゴシック" charset="0"/>
              </a:rPr>
              <a:t>1957</a:t>
            </a:r>
          </a:p>
          <a:p>
            <a:r>
              <a:rPr lang="nl-NL" u="sng" dirty="0" smtClean="0">
                <a:latin typeface="Tahoma" charset="0"/>
                <a:ea typeface="ＭＳ Ｐゴシック" charset="0"/>
                <a:cs typeface="ＭＳ Ｐゴシック" charset="0"/>
                <a:hlinkClick r:id="rId2"/>
              </a:rPr>
              <a:t>https</a:t>
            </a:r>
            <a:r>
              <a:rPr lang="nl-NL" u="sng" dirty="0">
                <a:latin typeface="Tahoma" charset="0"/>
                <a:ea typeface="ＭＳ Ｐゴシック" charset="0"/>
                <a:cs typeface="ＭＳ Ｐゴシック" charset="0"/>
                <a:hlinkClick r:id="rId2"/>
              </a:rPr>
              <a:t>://www.youtube.com/watch?v=</a:t>
            </a:r>
            <a:r>
              <a:rPr lang="nl-NL" u="sng" dirty="0" smtClean="0">
                <a:latin typeface="Tahoma" charset="0"/>
                <a:ea typeface="ＭＳ Ｐゴシック" charset="0"/>
                <a:cs typeface="ＭＳ Ｐゴシック" charset="0"/>
                <a:hlinkClick r:id="rId2"/>
              </a:rPr>
              <a:t>Mrd14PxaUco</a:t>
            </a:r>
            <a:endParaRPr lang="nl-NL" u="sng" dirty="0" smtClean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nl-NL" sz="2400" u="sng" dirty="0" smtClean="0">
                <a:latin typeface="Tahoma" charset="0"/>
                <a:ea typeface="ＭＳ Ｐゴシック" charset="0"/>
                <a:cs typeface="ＭＳ Ｐゴシック" charset="0"/>
              </a:rPr>
              <a:t>Hit 2009</a:t>
            </a:r>
          </a:p>
          <a:p>
            <a:r>
              <a:rPr lang="nl-NL" sz="2400" u="sng" dirty="0">
                <a:latin typeface="Tahoma" charset="0"/>
                <a:ea typeface="ＭＳ Ｐゴシック" charset="0"/>
                <a:cs typeface="ＭＳ Ｐゴシック" charset="0"/>
                <a:hlinkClick r:id="rId3"/>
              </a:rPr>
              <a:t>https://www.youtube.com/watch?v=</a:t>
            </a:r>
            <a:r>
              <a:rPr lang="nl-NL" sz="2400" u="sng" dirty="0" smtClean="0">
                <a:latin typeface="Tahoma" charset="0"/>
                <a:ea typeface="ＭＳ Ｐゴシック" charset="0"/>
                <a:cs typeface="ＭＳ Ｐゴシック" charset="0"/>
                <a:hlinkClick r:id="rId3"/>
              </a:rPr>
              <a:t>6vwNcNOTVzY</a:t>
            </a:r>
            <a:endParaRPr lang="nl-NL" sz="2400" u="sng" dirty="0" smtClean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nl-NL" sz="2400" u="sng" dirty="0" smtClean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nl-NL" sz="3200" u="sng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065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Ander voorbeeld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Origineel 1981</a:t>
            </a:r>
          </a:p>
          <a:p>
            <a:r>
              <a:rPr lang="nl-NL" dirty="0">
                <a:hlinkClick r:id="rId2"/>
              </a:rPr>
              <a:t>https://www.youtube.com/watch?v=</a:t>
            </a:r>
            <a:r>
              <a:rPr lang="nl-NL" dirty="0" smtClean="0">
                <a:hlinkClick r:id="rId2"/>
              </a:rPr>
              <a:t>QYHxGBH6o4M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Hit 1990</a:t>
            </a:r>
          </a:p>
          <a:p>
            <a:pPr marL="0" indent="0">
              <a:buNone/>
            </a:pPr>
            <a:r>
              <a:rPr lang="nl-NL" dirty="0">
                <a:hlinkClick r:id="rId3"/>
              </a:rPr>
              <a:t>https://www.youtube.com/watch?v=</a:t>
            </a:r>
            <a:r>
              <a:rPr lang="nl-NL" dirty="0" smtClean="0">
                <a:hlinkClick r:id="rId3"/>
              </a:rPr>
              <a:t>NyEE0qpfeig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514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 b="1" u="sng" dirty="0"/>
              <a:t>Overal</a:t>
            </a:r>
            <a:r>
              <a:rPr lang="nl-NL" b="1" dirty="0"/>
              <a:t> </a:t>
            </a:r>
            <a:r>
              <a:rPr lang="nl-NL" b="1" dirty="0" smtClean="0"/>
              <a:t>muziek nu!</a:t>
            </a:r>
            <a:endParaRPr lang="nl-NL" b="1" dirty="0"/>
          </a:p>
        </p:txBody>
      </p:sp>
      <p:pic>
        <p:nvPicPr>
          <p:cNvPr id="15362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2622550" cy="2295525"/>
          </a:xfrm>
        </p:spPr>
      </p:pic>
      <p:pic>
        <p:nvPicPr>
          <p:cNvPr id="15363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13" y="1276350"/>
            <a:ext cx="31956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Afbeelding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25" y="3975100"/>
            <a:ext cx="221297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Afbeelding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4150" y="4010025"/>
            <a:ext cx="2668588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25" y="3200400"/>
            <a:ext cx="35083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2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Origineel:</a:t>
            </a:r>
          </a:p>
          <a:p>
            <a:r>
              <a:rPr lang="nl-NL" dirty="0">
                <a:hlinkClick r:id="rId2"/>
              </a:rPr>
              <a:t>https://www.youtube.com/watch?v=a01QQZyl-</a:t>
            </a:r>
            <a:r>
              <a:rPr lang="nl-NL" dirty="0" smtClean="0">
                <a:hlinkClick r:id="rId2"/>
              </a:rPr>
              <a:t>_I</a:t>
            </a:r>
            <a:endParaRPr lang="nl-NL" dirty="0" smtClean="0"/>
          </a:p>
          <a:p>
            <a:endParaRPr lang="nl-NL" dirty="0"/>
          </a:p>
          <a:p>
            <a:endParaRPr lang="nl-NL" dirty="0"/>
          </a:p>
          <a:p>
            <a:r>
              <a:rPr lang="nl-NL" dirty="0" smtClean="0"/>
              <a:t>Hit:</a:t>
            </a:r>
          </a:p>
          <a:p>
            <a:r>
              <a:rPr lang="nl-NL" dirty="0">
                <a:hlinkClick r:id="rId3"/>
              </a:rPr>
              <a:t>https://www.youtube.com/watch?v=rog8ou-</a:t>
            </a:r>
            <a:r>
              <a:rPr lang="nl-NL" dirty="0" smtClean="0">
                <a:hlinkClick r:id="rId3"/>
              </a:rPr>
              <a:t>ZepE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527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dirty="0" err="1" smtClean="0"/>
              <a:t>Crossover</a:t>
            </a:r>
            <a:endParaRPr lang="nl-NL" sz="6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Welke stijlen zijn gecombineerd?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rodigy - Out Of Space-[www_2conv_co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8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5400" dirty="0" smtClean="0"/>
              <a:t>Verschil </a:t>
            </a:r>
            <a:r>
              <a:rPr lang="nl-NL" sz="5400" u="sng" dirty="0" smtClean="0"/>
              <a:t>samples </a:t>
            </a:r>
            <a:r>
              <a:rPr lang="nl-NL" sz="5400" dirty="0" smtClean="0"/>
              <a:t>gebruiken of </a:t>
            </a:r>
            <a:r>
              <a:rPr lang="nl-NL" sz="5400" u="sng" dirty="0" smtClean="0"/>
              <a:t>cover </a:t>
            </a:r>
            <a:r>
              <a:rPr lang="nl-NL" sz="5400" dirty="0" smtClean="0"/>
              <a:t>maken?</a:t>
            </a:r>
          </a:p>
          <a:p>
            <a:r>
              <a:rPr lang="nl-NL" sz="2400" dirty="0" smtClean="0"/>
              <a:t>Origineel:</a:t>
            </a:r>
          </a:p>
          <a:p>
            <a:endParaRPr lang="nl-NL" sz="2400" dirty="0" smtClean="0"/>
          </a:p>
          <a:p>
            <a:r>
              <a:rPr lang="nl-NL" sz="2400" dirty="0">
                <a:hlinkClick r:id="rId2"/>
              </a:rPr>
              <a:t>https://www.youtube.com/watch?v=</a:t>
            </a:r>
            <a:r>
              <a:rPr lang="nl-NL" sz="2400" dirty="0" smtClean="0">
                <a:hlinkClick r:id="rId2"/>
              </a:rPr>
              <a:t>vZYbEL06lEU</a:t>
            </a:r>
            <a:endParaRPr lang="nl-NL" sz="2400" dirty="0" smtClean="0"/>
          </a:p>
          <a:p>
            <a:endParaRPr lang="nl-NL" sz="2400" dirty="0"/>
          </a:p>
          <a:p>
            <a:r>
              <a:rPr lang="nl-NL" sz="2400" dirty="0" smtClean="0"/>
              <a:t>Cover:</a:t>
            </a:r>
          </a:p>
          <a:p>
            <a:endParaRPr lang="nl-NL" sz="2400" dirty="0"/>
          </a:p>
          <a:p>
            <a:r>
              <a:rPr lang="nl-NL" sz="2400" dirty="0">
                <a:hlinkClick r:id="rId3"/>
              </a:rPr>
              <a:t>https://www.youtube.com/watch?v=</a:t>
            </a:r>
            <a:r>
              <a:rPr lang="nl-NL" sz="2400" dirty="0" smtClean="0">
                <a:hlinkClick r:id="rId3"/>
              </a:rPr>
              <a:t>hgHtIPv4L4s</a:t>
            </a:r>
            <a:endParaRPr lang="nl-NL" sz="2400" dirty="0" smtClean="0"/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81792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7200" b="1">
                <a:latin typeface="Arial" charset="0"/>
                <a:ea typeface="ＭＳ Ｐゴシック" charset="0"/>
                <a:cs typeface="ＭＳ Ｐゴシック" charset="0"/>
              </a:rPr>
              <a:t>???</a:t>
            </a:r>
            <a:endParaRPr lang="nl-NL" sz="7200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  <a:hlinkClick r:id="rId3"/>
              </a:rPr>
              <a:t>http://www.youtube.com/watch?v=Ky5_WeQWfeY</a:t>
            </a: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  <a:hlinkClick r:id="rId4"/>
              </a:rPr>
              <a:t>https://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  <a:hlinkClick r:id="rId4"/>
              </a:rPr>
              <a:t>www.youtube.com/watch?v=kl1hgXfX5-U</a:t>
            </a: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nl-NL" sz="1600" dirty="0" smtClean="0">
                <a:latin typeface="Verdana" charset="0"/>
                <a:ea typeface="ＭＳ Ｐゴシック" charset="0"/>
                <a:cs typeface="ＭＳ Ｐゴシック" charset="0"/>
                <a:hlinkClick r:id="rId5"/>
              </a:rPr>
              <a:t>http</a:t>
            </a:r>
            <a:r>
              <a:rPr lang="nl-NL" sz="1600" dirty="0">
                <a:latin typeface="Verdana" charset="0"/>
                <a:ea typeface="ＭＳ Ｐゴシック" charset="0"/>
                <a:cs typeface="ＭＳ Ｐゴシック" charset="0"/>
                <a:hlinkClick r:id="rId5"/>
              </a:rPr>
              <a:t>://www.youtube.com/watch?v=Yeau6MzKpUI</a:t>
            </a:r>
            <a:endParaRPr lang="nl-NL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  <a:hlinkClick r:id="rId6"/>
              </a:rPr>
              <a:t>http://www.youtube.com/watch?v=kT3kCVFFLNg</a:t>
            </a: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  <a:hlinkClick r:id="rId7"/>
              </a:rPr>
              <a:t>http://www.youtube.com/watch?v=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  <a:hlinkClick r:id="rId7"/>
              </a:rPr>
              <a:t>14S_s2epMaA</a:t>
            </a: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latin typeface="Verdana" charset="0"/>
                <a:ea typeface="ＭＳ Ｐゴシック" charset="0"/>
                <a:cs typeface="ＭＳ Ｐゴシック" charset="0"/>
                <a:hlinkClick r:id="rId8"/>
              </a:rPr>
              <a:t>https://</a:t>
            </a:r>
            <a:r>
              <a:rPr lang="en-US" sz="1600" dirty="0" smtClean="0">
                <a:latin typeface="Verdana" charset="0"/>
                <a:ea typeface="ＭＳ Ｐゴシック" charset="0"/>
                <a:cs typeface="ＭＳ Ｐゴシック" charset="0"/>
                <a:hlinkClick r:id="rId8"/>
              </a:rPr>
              <a:t>www.youtube.com/watch?v=t4LWIP7SAjY</a:t>
            </a: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1600" dirty="0">
                <a:latin typeface="Verdana" charset="0"/>
                <a:ea typeface="ＭＳ Ｐゴシック" charset="0"/>
                <a:cs typeface="ＭＳ Ｐゴシック" charset="0"/>
                <a:hlinkClick r:id="rId9"/>
              </a:rPr>
              <a:t>https://www.youtube.com/watch?v=rKTUAESacQM</a:t>
            </a:r>
            <a:endParaRPr lang="nl-NL" sz="160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1600" dirty="0">
                <a:hlinkClick r:id="rId10"/>
              </a:rPr>
              <a:t>http://www.whosampled.com/sample/100/Sugarhill-Gang-Rapper's-Delight-Chic-Good-Times</a:t>
            </a:r>
            <a:r>
              <a:rPr lang="nl-NL" sz="1600" dirty="0" smtClean="0">
                <a:hlinkClick r:id="rId10"/>
              </a:rPr>
              <a:t>/</a:t>
            </a:r>
            <a:endParaRPr lang="nl-NL" sz="1600" dirty="0" smtClean="0"/>
          </a:p>
          <a:p>
            <a:pPr>
              <a:lnSpc>
                <a:spcPct val="80000"/>
              </a:lnSpc>
              <a:defRPr/>
            </a:pPr>
            <a:endParaRPr lang="nl-NL" sz="1600" dirty="0"/>
          </a:p>
          <a:p>
            <a:pPr>
              <a:lnSpc>
                <a:spcPct val="80000"/>
              </a:lnSpc>
              <a:defRPr/>
            </a:pP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endParaRPr lang="en-US" sz="16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35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pic>
        <p:nvPicPr>
          <p:cNvPr id="1638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7881" y="1240911"/>
            <a:ext cx="3717925" cy="2644775"/>
          </a:xfrm>
        </p:spPr>
      </p:pic>
      <p:pic>
        <p:nvPicPr>
          <p:cNvPr id="16387" name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725" y="612775"/>
            <a:ext cx="428307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Afbeelding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63" y="3885686"/>
            <a:ext cx="23304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Afbeelding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438" y="3792538"/>
            <a:ext cx="27876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Edison Standard Suitcase 1900 (zij)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3605213"/>
            <a:ext cx="2111002" cy="1990858"/>
          </a:xfrm>
          <a:prstGeom prst="rect">
            <a:avLst/>
          </a:prstGeom>
        </p:spPr>
      </p:pic>
      <p:pic>
        <p:nvPicPr>
          <p:cNvPr id="4" name="Afbeelding 3" descr="CmHzhf4WIAAJ2ep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650" y="-249643"/>
            <a:ext cx="1871662" cy="2812942"/>
          </a:xfrm>
          <a:prstGeom prst="rect">
            <a:avLst/>
          </a:prstGeom>
        </p:spPr>
      </p:pic>
      <p:pic>
        <p:nvPicPr>
          <p:cNvPr id="5" name="Afbeelding 4" descr="philips_sq60_071201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384383"/>
            <a:ext cx="1458912" cy="1053927"/>
          </a:xfrm>
          <a:prstGeom prst="rect">
            <a:avLst/>
          </a:prstGeom>
        </p:spPr>
      </p:pic>
      <p:pic>
        <p:nvPicPr>
          <p:cNvPr id="6" name="Afbeelding 5" descr="index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199" y="5182085"/>
            <a:ext cx="2085602" cy="1274278"/>
          </a:xfrm>
          <a:prstGeom prst="rect">
            <a:avLst/>
          </a:prstGeom>
        </p:spPr>
      </p:pic>
      <p:pic>
        <p:nvPicPr>
          <p:cNvPr id="7" name="Afbeelding 6" descr="walkman1_1436143i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588" y="4325885"/>
            <a:ext cx="1661412" cy="171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24cc8759fb7036d8b164e7e044693ad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394" r="-88394"/>
          <a:stretch>
            <a:fillRect/>
          </a:stretch>
        </p:blipFill>
        <p:spPr>
          <a:xfrm>
            <a:off x="-1761067" y="863600"/>
            <a:ext cx="8415867" cy="5262563"/>
          </a:xfrm>
        </p:spPr>
      </p:pic>
      <p:pic>
        <p:nvPicPr>
          <p:cNvPr id="5" name="Afbeelding 4" descr="ecf0e5450e60caff88d93a35069de6a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267" y="3183466"/>
            <a:ext cx="375496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7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 b="1" dirty="0" smtClean="0"/>
              <a:t>Allerlei muziek</a:t>
            </a:r>
            <a:endParaRPr lang="nl-NL" b="1" dirty="0"/>
          </a:p>
        </p:txBody>
      </p:sp>
      <p:pic>
        <p:nvPicPr>
          <p:cNvPr id="17410" name="Tijdelijke aanduiding voor inhoud 3" descr="Afbeelding 2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39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 b="1" dirty="0" smtClean="0"/>
              <a:t>Muziek in de Massacultuur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Altijd en </a:t>
            </a:r>
            <a:r>
              <a:rPr lang="nl-NL" b="1" u="sng" dirty="0"/>
              <a:t>overal</a:t>
            </a:r>
            <a:r>
              <a:rPr lang="nl-NL" dirty="0"/>
              <a:t> muziek Niet meer gericht op bijzondere gebeurtenissen Uit de context gehaald </a:t>
            </a:r>
            <a:endParaRPr lang="nl-NL" dirty="0" smtClean="0"/>
          </a:p>
          <a:p>
            <a:pPr>
              <a:defRPr/>
            </a:pPr>
            <a:r>
              <a:rPr lang="nl-NL" dirty="0" smtClean="0"/>
              <a:t>Gebruikt </a:t>
            </a:r>
            <a:r>
              <a:rPr lang="nl-NL" dirty="0"/>
              <a:t>als verpozing / vermaak / vluchtmiddel </a:t>
            </a:r>
            <a:endParaRPr lang="nl-NL" dirty="0" smtClean="0"/>
          </a:p>
          <a:p>
            <a:pPr>
              <a:defRPr/>
            </a:pPr>
            <a:r>
              <a:rPr lang="nl-NL" dirty="0" smtClean="0"/>
              <a:t>Muziek </a:t>
            </a:r>
            <a:r>
              <a:rPr lang="nl-NL" dirty="0"/>
              <a:t>is </a:t>
            </a:r>
            <a:r>
              <a:rPr lang="nl-NL" b="1" u="sng" dirty="0"/>
              <a:t>handelswaar</a:t>
            </a:r>
            <a:r>
              <a:rPr lang="nl-NL" u="sng" dirty="0"/>
              <a:t> </a:t>
            </a:r>
            <a:r>
              <a:rPr lang="nl-NL" dirty="0"/>
              <a:t>geworden </a:t>
            </a:r>
            <a:endParaRPr lang="nl-NL" dirty="0" smtClean="0"/>
          </a:p>
          <a:p>
            <a:pPr>
              <a:defRPr/>
            </a:pPr>
            <a:r>
              <a:rPr lang="nl-NL" dirty="0" smtClean="0"/>
              <a:t>Maar </a:t>
            </a:r>
            <a:r>
              <a:rPr lang="nl-NL" dirty="0"/>
              <a:t>ook: Toegankelijk / voor ieder bereikbaar </a:t>
            </a:r>
            <a:r>
              <a:rPr lang="nl-NL" u="sng" dirty="0"/>
              <a:t>Veel keuze </a:t>
            </a:r>
            <a:r>
              <a:rPr lang="nl-NL" dirty="0"/>
              <a:t>/ voor elk wat wils</a:t>
            </a:r>
          </a:p>
        </p:txBody>
      </p:sp>
    </p:spTree>
    <p:extLst>
      <p:ext uri="{BB962C8B-B14F-4D97-AF65-F5344CB8AC3E}">
        <p14:creationId xmlns:p14="http://schemas.microsoft.com/office/powerpoint/2010/main" val="171037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dirty="0" err="1">
                <a:latin typeface="Verdana" charset="0"/>
                <a:ea typeface="ＭＳ Ｐゴシック" charset="0"/>
                <a:cs typeface="ＭＳ Ｐゴシック" charset="0"/>
              </a:rPr>
              <a:t>Popcultuur</a:t>
            </a:r>
            <a:endParaRPr lang="nl-NL" sz="6000" b="1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Televise en radio</a:t>
            </a:r>
          </a:p>
          <a:p>
            <a:pPr eaLnBrk="1" hangingPunct="1">
              <a:defRPr/>
            </a:pPr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Ontstaan jongerencultuur</a:t>
            </a:r>
          </a:p>
          <a:p>
            <a:pPr eaLnBrk="1" hangingPunct="1">
              <a:defRPr/>
            </a:pPr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Interessante doelgroep</a:t>
            </a:r>
          </a:p>
          <a:p>
            <a:pPr eaLnBrk="1" hangingPunct="1">
              <a:defRPr/>
            </a:pPr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Eigen kleding en dans</a:t>
            </a:r>
          </a:p>
          <a:p>
            <a:pPr eaLnBrk="1" hangingPunct="1">
              <a:defRPr/>
            </a:pPr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>Subculturen</a:t>
            </a:r>
          </a:p>
          <a:p>
            <a:pPr eaLnBrk="1" hangingPunct="1">
              <a:defRPr/>
            </a:pPr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180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160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16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59" name="Picture 5" descr="20100208110732610872_Gothi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2133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oldscool-gab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1905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rock_n_rol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bob_marley_wallpaper_picture_image_free_music_reggae_desktop_wallpaper_102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3810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3" descr="Madonna_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23622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5" descr="disco280kzub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2133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7" descr="beatles_abbey_road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4160838"/>
            <a:ext cx="3425825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87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Verdana" charset="0"/>
                <a:ea typeface="ＭＳ Ｐゴシック" charset="0"/>
                <a:cs typeface="ＭＳ Ｐゴシック" charset="0"/>
              </a:rPr>
              <a:t>Ontstaan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videoclip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Gebruik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media en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reclame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Cultuur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en trends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wereldwijd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Wereld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is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gemakkelijk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bereikbaar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Imago artiest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belangrijk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nl-NL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3" name="Picture 5" descr="MichaelJacksonThriller25thCov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3505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madonna-ven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myadidas_likethewayyoumov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495800"/>
            <a:ext cx="1905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7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Sterrendom en fans</a:t>
            </a:r>
            <a:endParaRPr lang="nl-NL" b="1" dirty="0"/>
          </a:p>
        </p:txBody>
      </p:sp>
      <p:pic>
        <p:nvPicPr>
          <p:cNvPr id="4" name="Tijdelijke aanduiding voor inhoud 3" descr="CjY6-z8W0AAB33_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960" r="-27960"/>
          <a:stretch>
            <a:fillRect/>
          </a:stretch>
        </p:blipFill>
        <p:spPr>
          <a:xfrm>
            <a:off x="-436618" y="1595437"/>
            <a:ext cx="8229600" cy="4525963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951" y="3198244"/>
            <a:ext cx="2649236" cy="210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6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Zwart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Zwart .thmx</Template>
  <TotalTime>266</TotalTime>
  <Words>280</Words>
  <Application>Microsoft Macintosh PowerPoint</Application>
  <PresentationFormat>Diavoorstelling (4:3)</PresentationFormat>
  <Paragraphs>104</Paragraphs>
  <Slides>23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Calibri</vt:lpstr>
      <vt:lpstr>ＭＳ Ｐゴシック</vt:lpstr>
      <vt:lpstr>Tahoma</vt:lpstr>
      <vt:lpstr>Verdana</vt:lpstr>
      <vt:lpstr>Wingdings</vt:lpstr>
      <vt:lpstr>Arial</vt:lpstr>
      <vt:lpstr> Zwart </vt:lpstr>
      <vt:lpstr>Herhaling Massacultuur</vt:lpstr>
      <vt:lpstr>Overal muziek nu!</vt:lpstr>
      <vt:lpstr>PowerPoint-presentatie</vt:lpstr>
      <vt:lpstr>PowerPoint-presentatie</vt:lpstr>
      <vt:lpstr>Allerlei muziek</vt:lpstr>
      <vt:lpstr>Muziek in de Massacultuur</vt:lpstr>
      <vt:lpstr>Popcultuur</vt:lpstr>
      <vt:lpstr>PowerPoint-presentatie</vt:lpstr>
      <vt:lpstr>Sterrendom en fans</vt:lpstr>
      <vt:lpstr>PowerPoint-presentatie</vt:lpstr>
      <vt:lpstr>Tijdsbeeld belangrijk!</vt:lpstr>
      <vt:lpstr>Jongerencultuur en subcultuur</vt:lpstr>
      <vt:lpstr>PowerPoint-presentatie</vt:lpstr>
      <vt:lpstr>PowerPoint-presentatie</vt:lpstr>
      <vt:lpstr>Free your mind and the rest will follow....</vt:lpstr>
      <vt:lpstr>Shockeren</vt:lpstr>
      <vt:lpstr>Merchandise</vt:lpstr>
      <vt:lpstr>NU -HERGEBRUIK</vt:lpstr>
      <vt:lpstr>Ander voorbeeld</vt:lpstr>
      <vt:lpstr>PowerPoint-presentatie</vt:lpstr>
      <vt:lpstr>Crossover</vt:lpstr>
      <vt:lpstr>PowerPoint-presentatie</vt:lpstr>
      <vt:lpstr>???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Herhaling Massacultuur</dc:title>
  <dc:creator>ATC</dc:creator>
  <cp:lastModifiedBy>Microsoft Office-gebruiker</cp:lastModifiedBy>
  <cp:revision>99</cp:revision>
  <dcterms:created xsi:type="dcterms:W3CDTF">2014-10-05T12:25:15Z</dcterms:created>
  <dcterms:modified xsi:type="dcterms:W3CDTF">2017-09-24T11:14:00Z</dcterms:modified>
</cp:coreProperties>
</file>